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5" r:id="rId2"/>
    <p:sldId id="273" r:id="rId3"/>
    <p:sldId id="286" r:id="rId4"/>
    <p:sldId id="287" r:id="rId5"/>
    <p:sldId id="290" r:id="rId6"/>
    <p:sldId id="291" r:id="rId7"/>
    <p:sldId id="292" r:id="rId8"/>
    <p:sldId id="293" r:id="rId9"/>
    <p:sldId id="284" r:id="rId10"/>
    <p:sldId id="285" r:id="rId11"/>
    <p:sldId id="288" r:id="rId12"/>
    <p:sldId id="289" r:id="rId13"/>
    <p:sldId id="297" r:id="rId14"/>
    <p:sldId id="294" r:id="rId15"/>
    <p:sldId id="295" r:id="rId16"/>
    <p:sldId id="296" r:id="rId17"/>
    <p:sldId id="283"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snapToGrid="0">
      <p:cViewPr varScale="1">
        <p:scale>
          <a:sx n="111" d="100"/>
          <a:sy n="111" d="100"/>
        </p:scale>
        <p:origin x="456" y="102"/>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8/9/2018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8/9/2018</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8/9/2018</a:t>
            </a:fld>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8/9/2018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8/9/2018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8/9/2018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9E583DDF-CA54-461A-A486-592D2374C532}" type="datetimeFigureOut">
              <a:rPr lang="en-US"/>
              <a:t>8/9/2018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1"/>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8" name="Rectangle 2"/>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9E583DDF-CA54-461A-A486-592D2374C532}" type="datetimeFigureOut">
              <a:rPr lang="en-US"/>
              <a:t>8/9/2018</a:t>
            </a:fld>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lvl1pPr>
              <a:defRPr>
                <a:solidFill>
                  <a:schemeClr val="tx2"/>
                </a:solidFill>
              </a:defRPr>
            </a:lvl1pPr>
          </a:lstStyle>
          <a:p>
            <a:endParaRPr/>
          </a:p>
        </p:txBody>
      </p:sp>
      <p:sp>
        <p:nvSpPr>
          <p:cNvPr id="4"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8/9/2018</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DD7D43D-6574-4C7B-808D-C6C12215A4D4}" type="datetimeFigureOut">
              <a:rPr lang="en-US"/>
              <a:t>8/9/2018</a:t>
            </a:fld>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a:p>
        </p:txBody>
      </p:sp>
      <p:sp>
        <p:nvSpPr>
          <p:cNvPr id="7" name="Date Placeholder 7"/>
          <p:cNvSpPr>
            <a:spLocks noGrp="1"/>
          </p:cNvSpPr>
          <p:nvPr>
            <p:ph type="dt" sz="half" idx="10"/>
          </p:nvPr>
        </p:nvSpPr>
        <p:spPr/>
        <p:txBody>
          <a:bodyPr/>
          <a:lstStyle/>
          <a:p>
            <a:fld id="{9E583DDF-CA54-461A-A486-592D2374C532}" type="datetimeFigureOut">
              <a:rPr lang="en-US"/>
              <a:t>8/9/2018</a:t>
            </a:fld>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a:p>
        </p:txBody>
      </p:sp>
      <p:sp>
        <p:nvSpPr>
          <p:cNvPr id="3" name="Date Placeholder 3"/>
          <p:cNvSpPr>
            <a:spLocks noGrp="1"/>
          </p:cNvSpPr>
          <p:nvPr>
            <p:ph type="dt" sz="half" idx="10"/>
          </p:nvPr>
        </p:nvSpPr>
        <p:spPr/>
        <p:txBody>
          <a:bodyPr/>
          <a:lstStyle/>
          <a:p>
            <a:fld id="{9E583DDF-CA54-461A-A486-592D2374C532}" type="datetimeFigureOut">
              <a:rPr lang="en-US"/>
              <a:t>8/9/2018</a:t>
            </a:fld>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lvl1pPr>
              <a:defRPr>
                <a:solidFill>
                  <a:schemeClr val="tx2"/>
                </a:solidFill>
              </a:defRPr>
            </a:lvl1pPr>
          </a:lstStyle>
          <a:p>
            <a:endParaRPr/>
          </a:p>
        </p:txBody>
      </p:sp>
      <p:sp>
        <p:nvSpPr>
          <p:cNvPr id="2" name="Date Placeholder 2"/>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8/9/2018</a:t>
            </a:fld>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a:p>
        </p:txBody>
      </p:sp>
      <p:sp>
        <p:nvSpPr>
          <p:cNvPr id="5" name="Date Placeholder 5"/>
          <p:cNvSpPr>
            <a:spLocks noGrp="1"/>
          </p:cNvSpPr>
          <p:nvPr>
            <p:ph type="dt" sz="half" idx="10"/>
          </p:nvPr>
        </p:nvSpPr>
        <p:spPr/>
        <p:txBody>
          <a:bodyPr/>
          <a:lstStyle/>
          <a:p>
            <a:fld id="{9E583DDF-CA54-461A-A486-592D2374C532}" type="datetimeFigureOut">
              <a:rPr lang="en-US"/>
              <a:t>8/9/2018</a:t>
            </a:fld>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Rectangle 3"/>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a:ln>
                <a:noFill/>
              </a:ln>
              <a:solidFill>
                <a:prstClr val="white"/>
              </a:solidFill>
              <a:effectLst/>
              <a:uLnTx/>
              <a:uFillTx/>
              <a:latin typeface="Euphemia"/>
            </a:endParaRPr>
          </a:p>
        </p:txBody>
      </p:sp>
      <p:sp>
        <p:nvSpPr>
          <p:cNvPr id="5" name="Footer Placeholder 4"/>
          <p:cNvSpPr>
            <a:spLocks noGrp="1"/>
          </p:cNvSpPr>
          <p:nvPr>
            <p:ph type="ftr" sz="quarter" idx="3"/>
          </p:nvPr>
        </p:nvSpPr>
        <p:spPr>
          <a:xfrm>
            <a:off x="1341120" y="6614494"/>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8" name="Rectangle 5"/>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Date Placeholder 6"/>
          <p:cNvSpPr>
            <a:spLocks noGrp="1"/>
          </p:cNvSpPr>
          <p:nvPr>
            <p:ph type="dt" sz="half" idx="2"/>
          </p:nvPr>
        </p:nvSpPr>
        <p:spPr>
          <a:xfrm>
            <a:off x="8875776" y="6614494"/>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8/9/2018</a:t>
            </a:fld>
            <a:endParaRPr lang="en-US"/>
          </a:p>
        </p:txBody>
      </p:sp>
      <p:sp>
        <p:nvSpPr>
          <p:cNvPr id="6" name="Slide Number Placeholder 7"/>
          <p:cNvSpPr>
            <a:spLocks noGrp="1"/>
          </p:cNvSpPr>
          <p:nvPr>
            <p:ph type="sldNum" sz="quarter" idx="4"/>
          </p:nvPr>
        </p:nvSpPr>
        <p:spPr>
          <a:xfrm>
            <a:off x="10210800" y="6614494"/>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805" y="4985070"/>
            <a:ext cx="10012074" cy="1143000"/>
          </a:xfrm>
        </p:spPr>
        <p:txBody>
          <a:bodyPr>
            <a:normAutofit fontScale="90000"/>
          </a:bodyPr>
          <a:lstStyle/>
          <a:p>
            <a:r>
              <a:rPr lang="en-GB" b="1" dirty="0"/>
              <a:t>“An Inclusive Day: Building foundations for learner-centred, inclusive education” </a:t>
            </a:r>
            <a:endParaRPr lang="en-GB" dirty="0"/>
          </a:p>
        </p:txBody>
      </p:sp>
      <p:sp>
        <p:nvSpPr>
          <p:cNvPr id="4" name="Subtitle 2"/>
          <p:cNvSpPr>
            <a:spLocks noGrp="1"/>
          </p:cNvSpPr>
          <p:nvPr>
            <p:ph type="subTitle" idx="1"/>
          </p:nvPr>
        </p:nvSpPr>
        <p:spPr>
          <a:xfrm>
            <a:off x="1522413" y="6379827"/>
            <a:ext cx="9144002" cy="762000"/>
          </a:xfrm>
        </p:spPr>
        <p:txBody>
          <a:bodyPr>
            <a:normAutofit/>
          </a:bodyPr>
          <a:lstStyle/>
          <a:p>
            <a:r>
              <a:rPr lang="en-US" sz="2800" b="1" dirty="0"/>
              <a:t>A video-based training resource for teachers</a:t>
            </a:r>
            <a:endParaRPr lang="en-GB" sz="2800" dirty="0"/>
          </a:p>
        </p:txBody>
      </p:sp>
      <p:pic>
        <p:nvPicPr>
          <p:cNvPr id="16" name="Picture 15" descr="A picture containing person, table, sitting, building&#10;&#10;Description generated with high confidence">
            <a:extLst>
              <a:ext uri="{FF2B5EF4-FFF2-40B4-BE49-F238E27FC236}">
                <a16:creationId xmlns:a16="http://schemas.microsoft.com/office/drawing/2014/main" id="{52B53E08-5306-4D1F-8D5D-32D59BC1390F}"/>
              </a:ext>
            </a:extLst>
          </p:cNvPr>
          <p:cNvPicPr>
            <a:picLocks noChangeAspect="1"/>
          </p:cNvPicPr>
          <p:nvPr/>
        </p:nvPicPr>
        <p:blipFill rotWithShape="1">
          <a:blip r:embed="rId2">
            <a:extLst>
              <a:ext uri="{28A0092B-C50C-407E-A947-70E740481C1C}">
                <a14:useLocalDpi xmlns:a14="http://schemas.microsoft.com/office/drawing/2010/main" val="0"/>
              </a:ext>
            </a:extLst>
          </a:blip>
          <a:srcRect l="34021" r="24563"/>
          <a:stretch/>
        </p:blipFill>
        <p:spPr>
          <a:xfrm>
            <a:off x="0" y="0"/>
            <a:ext cx="3485128" cy="4733314"/>
          </a:xfrm>
          <a:prstGeom prst="rect">
            <a:avLst/>
          </a:prstGeom>
        </p:spPr>
      </p:pic>
      <p:pic>
        <p:nvPicPr>
          <p:cNvPr id="10" name="Picture 9" descr="A group of people around each other&#10;&#10;Description generated with very high confidence">
            <a:extLst>
              <a:ext uri="{FF2B5EF4-FFF2-40B4-BE49-F238E27FC236}">
                <a16:creationId xmlns:a16="http://schemas.microsoft.com/office/drawing/2014/main" id="{F4B0A0B8-30D6-4B55-9E5F-177B3A23AE3F}"/>
              </a:ext>
            </a:extLst>
          </p:cNvPr>
          <p:cNvPicPr>
            <a:picLocks noChangeAspect="1"/>
          </p:cNvPicPr>
          <p:nvPr/>
        </p:nvPicPr>
        <p:blipFill rotWithShape="1">
          <a:blip r:embed="rId3">
            <a:extLst>
              <a:ext uri="{28A0092B-C50C-407E-A947-70E740481C1C}">
                <a14:useLocalDpi xmlns:a14="http://schemas.microsoft.com/office/drawing/2010/main" val="0"/>
              </a:ext>
            </a:extLst>
          </a:blip>
          <a:srcRect l="22730" r="14164"/>
          <a:stretch/>
        </p:blipFill>
        <p:spPr>
          <a:xfrm>
            <a:off x="3227727" y="0"/>
            <a:ext cx="5310231" cy="4733314"/>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F4CA8445-9AE2-4D9D-8AF3-95B8F54C5F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8879" y="5548509"/>
            <a:ext cx="1143000" cy="1143000"/>
          </a:xfrm>
          <a:prstGeom prst="rect">
            <a:avLst/>
          </a:prstGeom>
        </p:spPr>
      </p:pic>
      <p:pic>
        <p:nvPicPr>
          <p:cNvPr id="20" name="Picture 19" descr="A person posing for a photo&#10;&#10;Description generated with very high confidence">
            <a:extLst>
              <a:ext uri="{FF2B5EF4-FFF2-40B4-BE49-F238E27FC236}">
                <a16:creationId xmlns:a16="http://schemas.microsoft.com/office/drawing/2014/main" id="{460B5681-6295-4556-9AAC-D3480924DD85}"/>
              </a:ext>
            </a:extLst>
          </p:cNvPr>
          <p:cNvPicPr>
            <a:picLocks noChangeAspect="1"/>
          </p:cNvPicPr>
          <p:nvPr/>
        </p:nvPicPr>
        <p:blipFill rotWithShape="1">
          <a:blip r:embed="rId5">
            <a:extLst>
              <a:ext uri="{28A0092B-C50C-407E-A947-70E740481C1C}">
                <a14:useLocalDpi xmlns:a14="http://schemas.microsoft.com/office/drawing/2010/main" val="0"/>
              </a:ext>
            </a:extLst>
          </a:blip>
          <a:srcRect l="29085" r="27491"/>
          <a:stretch/>
        </p:blipFill>
        <p:spPr>
          <a:xfrm>
            <a:off x="8537958" y="0"/>
            <a:ext cx="3654042" cy="4733313"/>
          </a:xfrm>
          <a:prstGeom prst="rect">
            <a:avLst/>
          </a:prstGeom>
        </p:spPr>
      </p:pic>
      <p:cxnSp>
        <p:nvCxnSpPr>
          <p:cNvPr id="22" name="Straight Connector 21">
            <a:extLst>
              <a:ext uri="{FF2B5EF4-FFF2-40B4-BE49-F238E27FC236}">
                <a16:creationId xmlns:a16="http://schemas.microsoft.com/office/drawing/2014/main" id="{DE56C8A4-8B4B-4A97-AEB5-662A12913C44}"/>
              </a:ext>
            </a:extLst>
          </p:cNvPr>
          <p:cNvCxnSpPr/>
          <p:nvPr/>
        </p:nvCxnSpPr>
        <p:spPr>
          <a:xfrm>
            <a:off x="3227727" y="0"/>
            <a:ext cx="0" cy="473331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C526FF4-0B81-4DDD-B7B4-8A62F3F07C72}"/>
              </a:ext>
            </a:extLst>
          </p:cNvPr>
          <p:cNvCxnSpPr>
            <a:cxnSpLocks/>
          </p:cNvCxnSpPr>
          <p:nvPr/>
        </p:nvCxnSpPr>
        <p:spPr>
          <a:xfrm>
            <a:off x="8528933" y="0"/>
            <a:ext cx="0" cy="473331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What languages are available?</a:t>
            </a:r>
            <a:endParaRPr lang="en-GB" sz="4400" dirty="0"/>
          </a:p>
        </p:txBody>
      </p:sp>
      <p:sp>
        <p:nvSpPr>
          <p:cNvPr id="14" name="Content Placeholder 2"/>
          <p:cNvSpPr>
            <a:spLocks noGrp="1"/>
          </p:cNvSpPr>
          <p:nvPr>
            <p:ph idx="1"/>
          </p:nvPr>
        </p:nvSpPr>
        <p:spPr>
          <a:xfrm>
            <a:off x="596397" y="1448946"/>
            <a:ext cx="10854575" cy="883193"/>
          </a:xfrm>
        </p:spPr>
        <p:txBody>
          <a:bodyPr>
            <a:normAutofit/>
          </a:bodyPr>
          <a:lstStyle/>
          <a:p>
            <a:pPr lvl="0"/>
            <a:r>
              <a:rPr lang="en-GB" sz="2600" dirty="0">
                <a:latin typeface="Calibri" panose="020F0502020204030204" pitchFamily="34" charset="0"/>
                <a:cs typeface="Calibri" panose="020F0502020204030204" pitchFamily="34" charset="0"/>
              </a:rPr>
              <a:t>The subtitles for the videos are already available in many languages, including:</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3C4C849-0852-482C-A701-CDA783988CDA}"/>
              </a:ext>
            </a:extLst>
          </p:cNvPr>
          <p:cNvSpPr txBox="1"/>
          <p:nvPr/>
        </p:nvSpPr>
        <p:spPr>
          <a:xfrm>
            <a:off x="835190" y="2416029"/>
            <a:ext cx="10380891" cy="2092881"/>
          </a:xfrm>
          <a:prstGeom prst="rect">
            <a:avLst/>
          </a:prstGeom>
          <a:noFill/>
        </p:spPr>
        <p:txBody>
          <a:bodyPr wrap="square" numCol="2" rtlCol="0">
            <a:spAutoFit/>
          </a:bodyPr>
          <a:lstStyle/>
          <a:p>
            <a:pPr lvl="0"/>
            <a:r>
              <a:rPr lang="en-GB" sz="2600" dirty="0">
                <a:solidFill>
                  <a:srgbClr val="002060"/>
                </a:solidFill>
                <a:latin typeface="Calibri" panose="020F0502020204030204" pitchFamily="34" charset="0"/>
                <a:cs typeface="Calibri" panose="020F0502020204030204" pitchFamily="34" charset="0"/>
              </a:rPr>
              <a:t>Arabic</a:t>
            </a:r>
          </a:p>
          <a:p>
            <a:pPr lvl="0"/>
            <a:r>
              <a:rPr lang="en-GB" sz="2600" dirty="0">
                <a:solidFill>
                  <a:srgbClr val="002060"/>
                </a:solidFill>
                <a:latin typeface="Calibri" panose="020F0502020204030204" pitchFamily="34" charset="0"/>
                <a:cs typeface="Calibri" panose="020F0502020204030204" pitchFamily="34" charset="0"/>
              </a:rPr>
              <a:t>English</a:t>
            </a:r>
          </a:p>
          <a:p>
            <a:pPr lvl="0"/>
            <a:r>
              <a:rPr lang="en-GB" sz="2600" dirty="0">
                <a:solidFill>
                  <a:srgbClr val="002060"/>
                </a:solidFill>
                <a:latin typeface="Calibri" panose="020F0502020204030204" pitchFamily="34" charset="0"/>
                <a:cs typeface="Calibri" panose="020F0502020204030204" pitchFamily="34" charset="0"/>
              </a:rPr>
              <a:t>French</a:t>
            </a:r>
          </a:p>
          <a:p>
            <a:pPr lvl="0"/>
            <a:r>
              <a:rPr lang="en-GB" sz="2600">
                <a:solidFill>
                  <a:srgbClr val="002060"/>
                </a:solidFill>
                <a:latin typeface="Calibri" panose="020F0502020204030204" pitchFamily="34" charset="0"/>
                <a:cs typeface="Calibri" panose="020F0502020204030204" pitchFamily="34" charset="0"/>
              </a:rPr>
              <a:t>Portuguese</a:t>
            </a:r>
          </a:p>
          <a:p>
            <a:pPr lvl="0"/>
            <a:endParaRPr lang="en-GB" sz="2600" dirty="0">
              <a:solidFill>
                <a:srgbClr val="002060"/>
              </a:solidFill>
              <a:latin typeface="Calibri" panose="020F0502020204030204" pitchFamily="34" charset="0"/>
              <a:cs typeface="Calibri" panose="020F0502020204030204" pitchFamily="34" charset="0"/>
            </a:endParaRPr>
          </a:p>
          <a:p>
            <a:pPr lvl="0"/>
            <a:r>
              <a:rPr lang="en-GB" sz="2600" dirty="0">
                <a:solidFill>
                  <a:srgbClr val="002060"/>
                </a:solidFill>
                <a:latin typeface="Calibri" panose="020F0502020204030204" pitchFamily="34" charset="0"/>
                <a:cs typeface="Calibri" panose="020F0502020204030204" pitchFamily="34" charset="0"/>
              </a:rPr>
              <a:t>Russian</a:t>
            </a:r>
          </a:p>
          <a:p>
            <a:pPr lvl="0"/>
            <a:r>
              <a:rPr lang="en-GB" sz="2600" dirty="0">
                <a:solidFill>
                  <a:srgbClr val="002060"/>
                </a:solidFill>
                <a:latin typeface="Calibri" panose="020F0502020204030204" pitchFamily="34" charset="0"/>
                <a:cs typeface="Calibri" panose="020F0502020204030204" pitchFamily="34" charset="0"/>
              </a:rPr>
              <a:t>Spanish</a:t>
            </a:r>
          </a:p>
          <a:p>
            <a:pPr lvl="0"/>
            <a:r>
              <a:rPr lang="en-GB" sz="2600" dirty="0">
                <a:solidFill>
                  <a:srgbClr val="002060"/>
                </a:solidFill>
                <a:latin typeface="Calibri" panose="020F0502020204030204" pitchFamily="34" charset="0"/>
                <a:cs typeface="Calibri" panose="020F0502020204030204" pitchFamily="34" charset="0"/>
              </a:rPr>
              <a:t>Swahili</a:t>
            </a:r>
          </a:p>
        </p:txBody>
      </p:sp>
      <p:sp>
        <p:nvSpPr>
          <p:cNvPr id="4" name="TextBox 3">
            <a:extLst>
              <a:ext uri="{FF2B5EF4-FFF2-40B4-BE49-F238E27FC236}">
                <a16:creationId xmlns:a16="http://schemas.microsoft.com/office/drawing/2014/main" id="{CA634492-8D4C-4CB8-973B-FB50D3534414}"/>
              </a:ext>
            </a:extLst>
          </p:cNvPr>
          <p:cNvSpPr txBox="1"/>
          <p:nvPr/>
        </p:nvSpPr>
        <p:spPr>
          <a:xfrm>
            <a:off x="709355" y="4695425"/>
            <a:ext cx="11038495" cy="492443"/>
          </a:xfrm>
          <a:prstGeom prst="rect">
            <a:avLst/>
          </a:prstGeom>
          <a:noFill/>
        </p:spPr>
        <p:txBody>
          <a:bodyPr wrap="square" rtlCol="0">
            <a:spAutoFit/>
          </a:bodyPr>
          <a:lstStyle/>
          <a:p>
            <a:pPr marL="342900" indent="-342900">
              <a:buFont typeface="Wingdings" panose="05000000000000000000" pitchFamily="2" charset="2"/>
              <a:buChar char="§"/>
            </a:pPr>
            <a:r>
              <a:rPr lang="en-GB" sz="2600" dirty="0">
                <a:solidFill>
                  <a:srgbClr val="002060"/>
                </a:solidFill>
                <a:latin typeface="Calibri" panose="020F0502020204030204" pitchFamily="34" charset="0"/>
                <a:cs typeface="Calibri" panose="020F0502020204030204" pitchFamily="34" charset="0"/>
              </a:rPr>
              <a:t>The manuals are currently available in English, French and Portuguese.</a:t>
            </a:r>
          </a:p>
        </p:txBody>
      </p:sp>
    </p:spTree>
    <p:extLst>
      <p:ext uri="{BB962C8B-B14F-4D97-AF65-F5344CB8AC3E}">
        <p14:creationId xmlns:p14="http://schemas.microsoft.com/office/powerpoint/2010/main" val="230288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How long does the training take?</a:t>
            </a:r>
            <a:endParaRPr lang="en-GB" sz="4400" dirty="0"/>
          </a:p>
        </p:txBody>
      </p:sp>
      <p:sp>
        <p:nvSpPr>
          <p:cNvPr id="14" name="Content Placeholder 2"/>
          <p:cNvSpPr>
            <a:spLocks noGrp="1"/>
          </p:cNvSpPr>
          <p:nvPr>
            <p:ph idx="1"/>
          </p:nvPr>
        </p:nvSpPr>
        <p:spPr>
          <a:xfrm>
            <a:off x="596397" y="1448946"/>
            <a:ext cx="10854575" cy="4127627"/>
          </a:xfrm>
        </p:spPr>
        <p:txBody>
          <a:bodyPr>
            <a:normAutofit/>
          </a:bodyPr>
          <a:lstStyle/>
          <a:p>
            <a:pPr lvl="0"/>
            <a:r>
              <a:rPr lang="en-GB" sz="2600" dirty="0">
                <a:latin typeface="Calibri" panose="020F0502020204030204" pitchFamily="34" charset="0"/>
                <a:cs typeface="Calibri" panose="020F0502020204030204" pitchFamily="34" charset="0"/>
              </a:rPr>
              <a:t>The resource can be used very flexibly by the trainer, depending on the time available and the existing skills, experiences and needs of the trainees.</a:t>
            </a:r>
          </a:p>
          <a:p>
            <a:pPr lvl="0"/>
            <a:r>
              <a:rPr lang="en-GB" sz="2600" dirty="0">
                <a:latin typeface="Calibri" panose="020F0502020204030204" pitchFamily="34" charset="0"/>
                <a:cs typeface="Calibri" panose="020F0502020204030204" pitchFamily="34" charset="0"/>
              </a:rPr>
              <a:t>If the trainer uses all or most of the activities, then each module might take one day, meaning you will need 10 days for the full training.</a:t>
            </a:r>
          </a:p>
          <a:p>
            <a:pPr lvl="0"/>
            <a:r>
              <a:rPr lang="en-GB" sz="2600" dirty="0">
                <a:latin typeface="Calibri" panose="020F0502020204030204" pitchFamily="34" charset="0"/>
                <a:cs typeface="Calibri" panose="020F0502020204030204" pitchFamily="34" charset="0"/>
              </a:rPr>
              <a:t>However, it is easy to select activities to create trainings that last any length of time, from half a day upwards.</a:t>
            </a:r>
          </a:p>
          <a:p>
            <a:pPr lvl="0"/>
            <a:r>
              <a:rPr lang="en-GB" sz="2600" dirty="0">
                <a:latin typeface="Calibri" panose="020F0502020204030204" pitchFamily="34" charset="0"/>
                <a:cs typeface="Calibri" panose="020F0502020204030204" pitchFamily="34" charset="0"/>
              </a:rPr>
              <a:t>From experience, we recommend that you provide teachers with longer-term training. Short, one-off trainings are rarely sufficient.</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3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How complex is the training?</a:t>
            </a:r>
            <a:endParaRPr lang="en-GB" sz="4400" dirty="0"/>
          </a:p>
        </p:txBody>
      </p:sp>
      <p:sp>
        <p:nvSpPr>
          <p:cNvPr id="14" name="Content Placeholder 2"/>
          <p:cNvSpPr>
            <a:spLocks noGrp="1"/>
          </p:cNvSpPr>
          <p:nvPr>
            <p:ph idx="1"/>
          </p:nvPr>
        </p:nvSpPr>
        <p:spPr>
          <a:xfrm>
            <a:off x="570451" y="1365186"/>
            <a:ext cx="11075209" cy="4127627"/>
          </a:xfrm>
        </p:spPr>
        <p:txBody>
          <a:bodyPr>
            <a:noAutofit/>
          </a:bodyPr>
          <a:lstStyle/>
          <a:p>
            <a:pPr lvl="0"/>
            <a:r>
              <a:rPr lang="en-GB" sz="2600" dirty="0">
                <a:latin typeface="Calibri" panose="020F0502020204030204" pitchFamily="34" charset="0"/>
                <a:cs typeface="Calibri" panose="020F0502020204030204" pitchFamily="34" charset="0"/>
              </a:rPr>
              <a:t>The resource is designed to allow trainers to offer very simple trainings, or more detailed and complex sessions, depending on the trainees’ needs and experiences.</a:t>
            </a:r>
          </a:p>
          <a:p>
            <a:pPr lvl="0"/>
            <a:r>
              <a:rPr lang="en-GB" sz="2600" dirty="0">
                <a:latin typeface="Calibri" panose="020F0502020204030204" pitchFamily="34" charset="0"/>
                <a:cs typeface="Calibri" panose="020F0502020204030204" pitchFamily="34" charset="0"/>
              </a:rPr>
              <a:t>Each module is divided into three types of sessions: </a:t>
            </a:r>
          </a:p>
          <a:p>
            <a:pPr lvl="1"/>
            <a:r>
              <a:rPr lang="en-GB" sz="2200" b="1" dirty="0">
                <a:latin typeface="Calibri" panose="020F0502020204030204" pitchFamily="34" charset="0"/>
                <a:cs typeface="Calibri" panose="020F0502020204030204" pitchFamily="34" charset="0"/>
              </a:rPr>
              <a:t>Basic activities </a:t>
            </a:r>
            <a:r>
              <a:rPr lang="en-GB" sz="2200" dirty="0">
                <a:latin typeface="Calibri" panose="020F0502020204030204" pitchFamily="34" charset="0"/>
                <a:cs typeface="Calibri" panose="020F0502020204030204" pitchFamily="34" charset="0"/>
              </a:rPr>
              <a:t>– all trainees may need to do these, especially if they do not already have much experience of inclusive education.</a:t>
            </a:r>
          </a:p>
          <a:p>
            <a:pPr lvl="1"/>
            <a:r>
              <a:rPr lang="en-GB" sz="2200" b="1" dirty="0">
                <a:latin typeface="Calibri" panose="020F0502020204030204" pitchFamily="34" charset="0"/>
                <a:cs typeface="Calibri" panose="020F0502020204030204" pitchFamily="34" charset="0"/>
              </a:rPr>
              <a:t>Important theoretical issues to discuss </a:t>
            </a:r>
            <a:r>
              <a:rPr lang="en-GB" sz="2200" dirty="0">
                <a:latin typeface="Calibri" panose="020F0502020204030204" pitchFamily="34" charset="0"/>
                <a:cs typeface="Calibri" panose="020F0502020204030204" pitchFamily="34" charset="0"/>
              </a:rPr>
              <a:t>– the trainer can decide if trainees need to know more about inclusive education theory and concepts.</a:t>
            </a:r>
          </a:p>
          <a:p>
            <a:pPr lvl="1"/>
            <a:r>
              <a:rPr lang="en-GB" sz="2200" b="1" dirty="0">
                <a:latin typeface="Calibri" panose="020F0502020204030204" pitchFamily="34" charset="0"/>
                <a:cs typeface="Calibri" panose="020F0502020204030204" pitchFamily="34" charset="0"/>
              </a:rPr>
              <a:t>Digging deeper into specific issues </a:t>
            </a:r>
            <a:r>
              <a:rPr lang="en-GB" sz="2200" dirty="0">
                <a:latin typeface="Calibri" panose="020F0502020204030204" pitchFamily="34" charset="0"/>
                <a:cs typeface="Calibri" panose="020F0502020204030204" pitchFamily="34" charset="0"/>
              </a:rPr>
              <a:t>– these activities give trainees a chance to look at specific inclusion topics in more detail.</a:t>
            </a:r>
          </a:p>
          <a:p>
            <a:pPr lvl="0"/>
            <a:endParaRPr lang="en-GB" sz="2600" dirty="0">
              <a:latin typeface="Calibri" panose="020F0502020204030204" pitchFamily="34" charset="0"/>
              <a:cs typeface="Calibri" panose="020F0502020204030204" pitchFamily="34" charset="0"/>
            </a:endParaRP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94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What types of activities are involved?</a:t>
            </a:r>
            <a:endParaRPr lang="en-GB" sz="4400" dirty="0"/>
          </a:p>
        </p:txBody>
      </p:sp>
      <p:sp>
        <p:nvSpPr>
          <p:cNvPr id="14" name="Content Placeholder 2"/>
          <p:cNvSpPr>
            <a:spLocks noGrp="1"/>
          </p:cNvSpPr>
          <p:nvPr>
            <p:ph idx="1"/>
          </p:nvPr>
        </p:nvSpPr>
        <p:spPr>
          <a:xfrm>
            <a:off x="570451" y="1365186"/>
            <a:ext cx="11075209" cy="4127627"/>
          </a:xfrm>
        </p:spPr>
        <p:txBody>
          <a:bodyPr>
            <a:noAutofit/>
          </a:bodyPr>
          <a:lstStyle/>
          <a:p>
            <a:pPr lvl="0"/>
            <a:r>
              <a:rPr lang="en-GB" sz="2400" dirty="0">
                <a:latin typeface="Calibri" panose="020F0502020204030204" pitchFamily="34" charset="0"/>
                <a:cs typeface="Calibri" panose="020F0502020204030204" pitchFamily="34" charset="0"/>
              </a:rPr>
              <a:t>Each manual suggests a wide range of </a:t>
            </a:r>
            <a:r>
              <a:rPr lang="en-GB" sz="2400" b="1" dirty="0">
                <a:latin typeface="Calibri" panose="020F0502020204030204" pitchFamily="34" charset="0"/>
                <a:cs typeface="Calibri" panose="020F0502020204030204" pitchFamily="34" charset="0"/>
              </a:rPr>
              <a:t>participatory</a:t>
            </a:r>
            <a:r>
              <a:rPr lang="en-GB" sz="2400" dirty="0">
                <a:latin typeface="Calibri" panose="020F0502020204030204" pitchFamily="34" charset="0"/>
                <a:cs typeface="Calibri" panose="020F0502020204030204" pitchFamily="34" charset="0"/>
              </a:rPr>
              <a:t> workshop activities, including:</a:t>
            </a:r>
          </a:p>
          <a:p>
            <a:pPr lvl="1"/>
            <a:r>
              <a:rPr lang="en-GB" sz="2400" dirty="0">
                <a:latin typeface="Calibri" panose="020F0502020204030204" pitchFamily="34" charset="0"/>
                <a:cs typeface="Calibri" panose="020F0502020204030204" pitchFamily="34" charset="0"/>
              </a:rPr>
              <a:t>Group, pair and individual work</a:t>
            </a:r>
          </a:p>
          <a:p>
            <a:pPr lvl="1"/>
            <a:r>
              <a:rPr lang="en-GB" sz="2400" dirty="0">
                <a:latin typeface="Calibri" panose="020F0502020204030204" pitchFamily="34" charset="0"/>
                <a:cs typeface="Calibri" panose="020F0502020204030204" pitchFamily="34" charset="0"/>
              </a:rPr>
              <a:t>Written and verbal activities</a:t>
            </a:r>
          </a:p>
          <a:p>
            <a:pPr lvl="1"/>
            <a:r>
              <a:rPr lang="en-GB" sz="2400" dirty="0">
                <a:latin typeface="Calibri" panose="020F0502020204030204" pitchFamily="34" charset="0"/>
                <a:cs typeface="Calibri" panose="020F0502020204030204" pitchFamily="34" charset="0"/>
              </a:rPr>
              <a:t>Games, drawing, photo and performance activities.</a:t>
            </a:r>
          </a:p>
          <a:p>
            <a:pPr lvl="0"/>
            <a:r>
              <a:rPr lang="en-GB" sz="2400" dirty="0">
                <a:latin typeface="Calibri" panose="020F0502020204030204" pitchFamily="34" charset="0"/>
                <a:cs typeface="Calibri" panose="020F0502020204030204" pitchFamily="34" charset="0"/>
              </a:rPr>
              <a:t>There is a focus on encouraging participants to </a:t>
            </a:r>
            <a:r>
              <a:rPr lang="en-GB" sz="2400" b="1" dirty="0">
                <a:latin typeface="Calibri" panose="020F0502020204030204" pitchFamily="34" charset="0"/>
                <a:cs typeface="Calibri" panose="020F0502020204030204" pitchFamily="34" charset="0"/>
              </a:rPr>
              <a:t>critically reflect on their own experiences</a:t>
            </a:r>
            <a:r>
              <a:rPr lang="en-GB" sz="2400" dirty="0">
                <a:latin typeface="Calibri" panose="020F0502020204030204" pitchFamily="34" charset="0"/>
                <a:cs typeface="Calibri" panose="020F0502020204030204" pitchFamily="34" charset="0"/>
              </a:rPr>
              <a:t>.</a:t>
            </a:r>
          </a:p>
          <a:p>
            <a:pPr lvl="0"/>
            <a:r>
              <a:rPr lang="en-GB" sz="2400" dirty="0">
                <a:latin typeface="Calibri" panose="020F0502020204030204" pitchFamily="34" charset="0"/>
                <a:cs typeface="Calibri" panose="020F0502020204030204" pitchFamily="34" charset="0"/>
              </a:rPr>
              <a:t>Many of the learning and sharing activities used in the manual could be adapted by teachers for use in their own classrooms.</a:t>
            </a:r>
          </a:p>
          <a:p>
            <a:pPr lvl="0"/>
            <a:endParaRPr lang="en-GB" sz="2400" dirty="0">
              <a:latin typeface="Calibri" panose="020F0502020204030204" pitchFamily="34" charset="0"/>
              <a:cs typeface="Calibri" panose="020F0502020204030204" pitchFamily="34" charset="0"/>
            </a:endParaRPr>
          </a:p>
          <a:p>
            <a:pPr lvl="0"/>
            <a:endParaRPr lang="en-GB" sz="2400" dirty="0">
              <a:latin typeface="Calibri" panose="020F0502020204030204" pitchFamily="34" charset="0"/>
              <a:cs typeface="Calibri" panose="020F0502020204030204" pitchFamily="34" charset="0"/>
            </a:endParaRP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255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Where did we film the videos?</a:t>
            </a:r>
            <a:endParaRPr lang="en-GB" sz="4400" dirty="0"/>
          </a:p>
        </p:txBody>
      </p:sp>
      <p:sp>
        <p:nvSpPr>
          <p:cNvPr id="14" name="Content Placeholder 2"/>
          <p:cNvSpPr>
            <a:spLocks noGrp="1"/>
          </p:cNvSpPr>
          <p:nvPr>
            <p:ph idx="1"/>
          </p:nvPr>
        </p:nvSpPr>
        <p:spPr>
          <a:xfrm>
            <a:off x="570451" y="1442824"/>
            <a:ext cx="11075209" cy="4127627"/>
          </a:xfrm>
        </p:spPr>
        <p:txBody>
          <a:bodyPr>
            <a:normAutofit/>
          </a:bodyPr>
          <a:lstStyle/>
          <a:p>
            <a:r>
              <a:rPr lang="en-GB" sz="2600" dirty="0">
                <a:latin typeface="Calibri" panose="020F0502020204030204" pitchFamily="34" charset="0"/>
                <a:cs typeface="Calibri" panose="020F0502020204030204" pitchFamily="34" charset="0"/>
              </a:rPr>
              <a:t>We filmed in a range of schools and communities in </a:t>
            </a:r>
            <a:r>
              <a:rPr lang="en-GB" sz="2600" b="1" dirty="0">
                <a:latin typeface="Calibri" panose="020F0502020204030204" pitchFamily="34" charset="0"/>
                <a:cs typeface="Calibri" panose="020F0502020204030204" pitchFamily="34" charset="0"/>
              </a:rPr>
              <a:t>Burkina Faso, Burma and Ukraine</a:t>
            </a:r>
            <a:r>
              <a:rPr lang="en-GB" sz="2600" dirty="0">
                <a:latin typeface="Calibri" panose="020F0502020204030204" pitchFamily="34" charset="0"/>
                <a:cs typeface="Calibri" panose="020F0502020204030204" pitchFamily="34" charset="0"/>
              </a:rPr>
              <a:t>. </a:t>
            </a:r>
          </a:p>
          <a:p>
            <a:r>
              <a:rPr lang="en-GB" sz="2600" dirty="0">
                <a:latin typeface="Calibri" panose="020F0502020204030204" pitchFamily="34" charset="0"/>
                <a:cs typeface="Calibri" panose="020F0502020204030204" pitchFamily="34" charset="0"/>
              </a:rPr>
              <a:t>We also filmed some scenes in a school in London, </a:t>
            </a:r>
            <a:r>
              <a:rPr lang="en-GB" sz="2600" b="1" dirty="0">
                <a:latin typeface="Calibri" panose="020F0502020204030204" pitchFamily="34" charset="0"/>
                <a:cs typeface="Calibri" panose="020F0502020204030204" pitchFamily="34" charset="0"/>
              </a:rPr>
              <a:t>UK</a:t>
            </a:r>
            <a:r>
              <a:rPr lang="en-GB" sz="2600" dirty="0">
                <a:latin typeface="Calibri" panose="020F0502020204030204" pitchFamily="34" charset="0"/>
                <a:cs typeface="Calibri" panose="020F0502020204030204" pitchFamily="34" charset="0"/>
              </a:rPr>
              <a:t>.</a:t>
            </a:r>
          </a:p>
          <a:p>
            <a:r>
              <a:rPr lang="en-GB" sz="2600" dirty="0">
                <a:latin typeface="Calibri" panose="020F0502020204030204" pitchFamily="34" charset="0"/>
                <a:cs typeface="Calibri" panose="020F0502020204030204" pitchFamily="34" charset="0"/>
              </a:rPr>
              <a:t>We filmed what was happening in the schools on the days we were there.</a:t>
            </a:r>
          </a:p>
          <a:p>
            <a:r>
              <a:rPr lang="en-GB" sz="2600" dirty="0">
                <a:latin typeface="Calibri" panose="020F0502020204030204" pitchFamily="34" charset="0"/>
                <a:cs typeface="Calibri" panose="020F0502020204030204" pitchFamily="34" charset="0"/>
              </a:rPr>
              <a:t>None of the content is scripted or acted. Inevitably this means there are some inclusive education messages and practices that we could not include in the videos because we did not see them happening.</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738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How have other people used the resource?</a:t>
            </a:r>
            <a:endParaRPr lang="en-GB" sz="4400" dirty="0"/>
          </a:p>
        </p:txBody>
      </p:sp>
      <p:sp>
        <p:nvSpPr>
          <p:cNvPr id="14" name="Content Placeholder 2"/>
          <p:cNvSpPr>
            <a:spLocks noGrp="1"/>
          </p:cNvSpPr>
          <p:nvPr>
            <p:ph idx="1"/>
          </p:nvPr>
        </p:nvSpPr>
        <p:spPr>
          <a:xfrm>
            <a:off x="570451" y="1442824"/>
            <a:ext cx="11075209" cy="4127627"/>
          </a:xfrm>
        </p:spPr>
        <p:txBody>
          <a:bodyPr>
            <a:normAutofit/>
          </a:bodyPr>
          <a:lstStyle/>
          <a:p>
            <a:r>
              <a:rPr lang="en-GB" sz="2800" dirty="0">
                <a:latin typeface="Calibri" panose="020F0502020204030204" pitchFamily="34" charset="0"/>
                <a:cs typeface="Calibri" panose="020F0502020204030204" pitchFamily="34" charset="0"/>
              </a:rPr>
              <a:t>You can find some short case stories of how other trainers have used the video-based training resource on our website: </a:t>
            </a:r>
          </a:p>
          <a:p>
            <a:pPr marL="266700" indent="0" algn="ctr">
              <a:buNone/>
            </a:pPr>
            <a:r>
              <a:rPr lang="en-GB" sz="3200" b="1" dirty="0">
                <a:latin typeface="Calibri" panose="020F0502020204030204" pitchFamily="34" charset="0"/>
                <a:cs typeface="Calibri" panose="020F0502020204030204" pitchFamily="34" charset="0"/>
              </a:rPr>
              <a:t>www.eenet.org.uk/your-stories/</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562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How can I get help with using the resource?</a:t>
            </a:r>
            <a:endParaRPr lang="en-GB" sz="4400" dirty="0"/>
          </a:p>
        </p:txBody>
      </p:sp>
      <p:sp>
        <p:nvSpPr>
          <p:cNvPr id="14" name="Content Placeholder 2"/>
          <p:cNvSpPr>
            <a:spLocks noGrp="1"/>
          </p:cNvSpPr>
          <p:nvPr>
            <p:ph idx="1"/>
          </p:nvPr>
        </p:nvSpPr>
        <p:spPr>
          <a:xfrm>
            <a:off x="570451" y="1442824"/>
            <a:ext cx="11075209" cy="4127627"/>
          </a:xfrm>
        </p:spPr>
        <p:txBody>
          <a:bodyPr>
            <a:normAutofit/>
          </a:bodyPr>
          <a:lstStyle/>
          <a:p>
            <a:r>
              <a:rPr lang="en-GB" sz="2800" dirty="0">
                <a:latin typeface="Calibri" panose="020F0502020204030204" pitchFamily="34" charset="0"/>
                <a:cs typeface="Calibri" panose="020F0502020204030204" pitchFamily="34" charset="0"/>
              </a:rPr>
              <a:t>For </a:t>
            </a:r>
            <a:r>
              <a:rPr lang="en-GB" sz="2800" b="1" dirty="0">
                <a:latin typeface="Calibri" panose="020F0502020204030204" pitchFamily="34" charset="0"/>
                <a:cs typeface="Calibri" panose="020F0502020204030204" pitchFamily="34" charset="0"/>
              </a:rPr>
              <a:t>general queries </a:t>
            </a:r>
            <a:r>
              <a:rPr lang="en-GB" sz="2800" dirty="0">
                <a:latin typeface="Calibri" panose="020F0502020204030204" pitchFamily="34" charset="0"/>
                <a:cs typeface="Calibri" panose="020F0502020204030204" pitchFamily="34" charset="0"/>
              </a:rPr>
              <a:t>about the resource and how to use it</a:t>
            </a:r>
          </a:p>
          <a:p>
            <a:pPr marL="896938" indent="-447675"/>
            <a:r>
              <a:rPr lang="en-GB" sz="2800" dirty="0">
                <a:latin typeface="Calibri" panose="020F0502020204030204" pitchFamily="34" charset="0"/>
                <a:cs typeface="Calibri" panose="020F0502020204030204" pitchFamily="34" charset="0"/>
              </a:rPr>
              <a:t>email: info@eenet.org.uk, </a:t>
            </a:r>
          </a:p>
          <a:p>
            <a:pPr marL="896938" indent="-447675"/>
            <a:r>
              <a:rPr lang="en-GB" sz="2800" dirty="0">
                <a:latin typeface="Calibri" panose="020F0502020204030204" pitchFamily="34" charset="0"/>
                <a:cs typeface="Calibri" panose="020F0502020204030204" pitchFamily="34" charset="0"/>
              </a:rPr>
              <a:t>send a letter to: EENET, PO Box 422, Hyde, </a:t>
            </a:r>
            <a:r>
              <a:rPr lang="en-GB" sz="2800">
                <a:latin typeface="Calibri" panose="020F0502020204030204" pitchFamily="34" charset="0"/>
                <a:cs typeface="Calibri" panose="020F0502020204030204" pitchFamily="34" charset="0"/>
              </a:rPr>
              <a:t>SK14 9DT, </a:t>
            </a:r>
            <a:r>
              <a:rPr lang="en-GB" sz="2800" dirty="0">
                <a:latin typeface="Calibri" panose="020F0502020204030204" pitchFamily="34" charset="0"/>
                <a:cs typeface="Calibri" panose="020F0502020204030204" pitchFamily="34" charset="0"/>
              </a:rPr>
              <a:t>UK.</a:t>
            </a:r>
          </a:p>
          <a:p>
            <a:r>
              <a:rPr lang="en-GB" sz="2800" dirty="0">
                <a:latin typeface="Calibri" panose="020F0502020204030204" pitchFamily="34" charset="0"/>
                <a:cs typeface="Calibri" panose="020F0502020204030204" pitchFamily="34" charset="0"/>
              </a:rPr>
              <a:t>To discuss the options for more in-depth </a:t>
            </a:r>
            <a:r>
              <a:rPr lang="en-GB" sz="2800" b="1" dirty="0">
                <a:latin typeface="Calibri" panose="020F0502020204030204" pitchFamily="34" charset="0"/>
                <a:cs typeface="Calibri" panose="020F0502020204030204" pitchFamily="34" charset="0"/>
              </a:rPr>
              <a:t>consultancy support</a:t>
            </a:r>
          </a:p>
          <a:p>
            <a:pPr marL="896938" indent="-447675"/>
            <a:r>
              <a:rPr lang="en-GB" sz="2800" dirty="0">
                <a:latin typeface="Calibri" panose="020F0502020204030204" pitchFamily="34" charset="0"/>
                <a:cs typeface="Calibri" panose="020F0502020204030204" pitchFamily="34" charset="0"/>
              </a:rPr>
              <a:t>email: Ingrid Lewis at consultancy@eenet.org.uk</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13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fontScale="90000"/>
          </a:bodyPr>
          <a:lstStyle/>
          <a:p>
            <a:r>
              <a:rPr lang="en-GB" sz="4400" b="1" dirty="0"/>
              <a:t>Where can I get the video training resource?</a:t>
            </a:r>
            <a:endParaRPr lang="en-GB" sz="4400" dirty="0"/>
          </a:p>
        </p:txBody>
      </p:sp>
      <p:sp>
        <p:nvSpPr>
          <p:cNvPr id="14" name="Content Placeholder 2"/>
          <p:cNvSpPr>
            <a:spLocks noGrp="1"/>
          </p:cNvSpPr>
          <p:nvPr>
            <p:ph idx="1"/>
          </p:nvPr>
        </p:nvSpPr>
        <p:spPr>
          <a:xfrm>
            <a:off x="596397" y="1448946"/>
            <a:ext cx="10854575" cy="4127627"/>
          </a:xfrm>
        </p:spPr>
        <p:txBody>
          <a:bodyPr>
            <a:normAutofit/>
          </a:bodyPr>
          <a:lstStyle/>
          <a:p>
            <a:pPr lvl="0"/>
            <a:r>
              <a:rPr lang="en-GB" sz="2800" b="1" dirty="0">
                <a:latin typeface="Calibri" panose="020F0502020204030204" pitchFamily="34" charset="0"/>
                <a:cs typeface="Calibri" panose="020F0502020204030204" pitchFamily="34" charset="0"/>
              </a:rPr>
              <a:t>www.eenet.org.uk/inclusive-education-teacher-training-video-resource/</a:t>
            </a:r>
          </a:p>
          <a:p>
            <a:pPr lvl="0"/>
            <a:r>
              <a:rPr lang="en-GB" sz="2800" dirty="0">
                <a:latin typeface="Calibri" panose="020F0502020204030204" pitchFamily="34" charset="0"/>
                <a:cs typeface="Calibri" panose="020F0502020204030204" pitchFamily="34" charset="0"/>
              </a:rPr>
              <a:t>The manuals can be downloaded from EENET’s website in Word and PDF format.</a:t>
            </a:r>
          </a:p>
          <a:p>
            <a:pPr lvl="0"/>
            <a:r>
              <a:rPr lang="en-GB" sz="2800" dirty="0">
                <a:latin typeface="Calibri" panose="020F0502020204030204" pitchFamily="34" charset="0"/>
                <a:cs typeface="Calibri" panose="020F0502020204030204" pitchFamily="34" charset="0"/>
              </a:rPr>
              <a:t>There are links to the videos too (the videos play through YouTube).</a:t>
            </a:r>
          </a:p>
          <a:p>
            <a:pPr lvl="0"/>
            <a:r>
              <a:rPr lang="en-GB" sz="2800" dirty="0">
                <a:latin typeface="Calibri" panose="020F0502020204030204" pitchFamily="34" charset="0"/>
                <a:cs typeface="Calibri" panose="020F0502020204030204" pitchFamily="34" charset="0"/>
              </a:rPr>
              <a:t>You can order the videos on flash drive and printed copies of the manual through EENET’s online shop.</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3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685800"/>
            <a:ext cx="3200400" cy="2912314"/>
          </a:xfrm>
        </p:spPr>
        <p:txBody>
          <a:bodyPr>
            <a:normAutofit fontScale="90000"/>
          </a:bodyPr>
          <a:lstStyle/>
          <a:p>
            <a:r>
              <a:rPr lang="en-GB" b="1" dirty="0"/>
              <a:t>“An Inclusive Day: Building foundations for learner-centred, inclusive education” </a:t>
            </a:r>
            <a:endParaRPr lang="en-US" dirty="0"/>
          </a:p>
        </p:txBody>
      </p:sp>
      <p:sp>
        <p:nvSpPr>
          <p:cNvPr id="4" name="Text Placeholder 3"/>
          <p:cNvSpPr>
            <a:spLocks noGrp="1"/>
          </p:cNvSpPr>
          <p:nvPr>
            <p:ph type="body" sz="half" idx="2"/>
          </p:nvPr>
        </p:nvSpPr>
        <p:spPr>
          <a:xfrm>
            <a:off x="700027" y="3815217"/>
            <a:ext cx="3200400" cy="1622012"/>
          </a:xfrm>
        </p:spPr>
        <p:txBody>
          <a:bodyPr/>
          <a:lstStyle/>
          <a:p>
            <a:r>
              <a:rPr lang="en-US" sz="2000" b="1" dirty="0"/>
              <a:t>A video-based training resource for teachers</a:t>
            </a:r>
            <a:endParaRPr lang="en-GB" sz="2000" dirty="0"/>
          </a:p>
          <a:p>
            <a:endParaRPr lang="en-US" dirty="0"/>
          </a:p>
        </p:txBody>
      </p:sp>
      <p:sp>
        <p:nvSpPr>
          <p:cNvPr id="3" name="Content Placeholder 2"/>
          <p:cNvSpPr>
            <a:spLocks noGrp="1"/>
          </p:cNvSpPr>
          <p:nvPr>
            <p:ph idx="1"/>
          </p:nvPr>
        </p:nvSpPr>
        <p:spPr>
          <a:xfrm>
            <a:off x="5362892" y="414068"/>
            <a:ext cx="6370320" cy="6228272"/>
          </a:xfrm>
        </p:spPr>
        <p:txBody>
          <a:bodyPr>
            <a:normAutofit fontScale="92500" lnSpcReduction="10000"/>
          </a:bodyPr>
          <a:lstStyle/>
          <a:p>
            <a:r>
              <a:rPr lang="en-US" dirty="0">
                <a:latin typeface="Calibri" panose="020F0502020204030204" pitchFamily="34" charset="0"/>
                <a:cs typeface="Calibri" panose="020F0502020204030204" pitchFamily="34" charset="0"/>
              </a:rPr>
              <a:t>This video-based training resource has been supported in part by a grant from </a:t>
            </a:r>
            <a:r>
              <a:rPr lang="en-US" b="1" dirty="0">
                <a:latin typeface="Calibri" panose="020F0502020204030204" pitchFamily="34" charset="0"/>
                <a:cs typeface="Calibri" panose="020F0502020204030204" pitchFamily="34" charset="0"/>
              </a:rPr>
              <a:t>Open Society Foundations</a:t>
            </a:r>
            <a:r>
              <a:rPr lang="en-US" dirty="0">
                <a:latin typeface="Calibri" panose="020F0502020204030204" pitchFamily="34" charset="0"/>
                <a:cs typeface="Calibri" panose="020F0502020204030204" pitchFamily="34" charset="0"/>
              </a:rPr>
              <a:t>, with co-funding from </a:t>
            </a:r>
            <a:r>
              <a:rPr lang="en-US" b="1" dirty="0">
                <a:latin typeface="Calibri" panose="020F0502020204030204" pitchFamily="34" charset="0"/>
                <a:cs typeface="Calibri" panose="020F0502020204030204" pitchFamily="34" charset="0"/>
              </a:rPr>
              <a:t>Light for The World International</a:t>
            </a:r>
            <a:r>
              <a:rPr lang="en-US" dirty="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The materials are available under the </a:t>
            </a:r>
            <a:r>
              <a:rPr lang="en-US" b="1" dirty="0">
                <a:latin typeface="Calibri" panose="020F0502020204030204" pitchFamily="34" charset="0"/>
                <a:cs typeface="Calibri" panose="020F0502020204030204" pitchFamily="34" charset="0"/>
              </a:rPr>
              <a:t>Creative Commons License Attribution-</a:t>
            </a:r>
            <a:r>
              <a:rPr lang="en-US" b="1" dirty="0" err="1">
                <a:latin typeface="Calibri" panose="020F0502020204030204" pitchFamily="34" charset="0"/>
                <a:cs typeface="Calibri" panose="020F0502020204030204" pitchFamily="34" charset="0"/>
              </a:rPr>
              <a:t>NonCommercial</a:t>
            </a:r>
            <a:r>
              <a:rPr lang="en-US" b="1" dirty="0">
                <a:latin typeface="Calibri" panose="020F0502020204030204" pitchFamily="34" charset="0"/>
                <a:cs typeface="Calibri" panose="020F0502020204030204" pitchFamily="34" charset="0"/>
              </a:rPr>
              <a:t>-</a:t>
            </a:r>
            <a:r>
              <a:rPr lang="en-US" b="1" dirty="0" err="1">
                <a:latin typeface="Calibri" panose="020F0502020204030204" pitchFamily="34" charset="0"/>
                <a:cs typeface="Calibri" panose="020F0502020204030204" pitchFamily="34" charset="0"/>
              </a:rPr>
              <a:t>ShareAlike</a:t>
            </a:r>
            <a:r>
              <a:rPr lang="en-US" b="1" dirty="0">
                <a:latin typeface="Calibri" panose="020F0502020204030204" pitchFamily="34" charset="0"/>
                <a:cs typeface="Calibri" panose="020F0502020204030204" pitchFamily="34" charset="0"/>
              </a:rPr>
              <a:t> 4.0 International.</a:t>
            </a:r>
          </a:p>
          <a:p>
            <a:r>
              <a:rPr lang="en-US" dirty="0">
                <a:latin typeface="Calibri" panose="020F0502020204030204" pitchFamily="34" charset="0"/>
                <a:cs typeface="Calibri" panose="020F0502020204030204" pitchFamily="34" charset="0"/>
              </a:rPr>
              <a:t>You are free to share and adapt the video and manual materials. However, you must give appropriate credit, provide a link to the license, and indicate if changes were made. You may do so in any reasonable manner, but not in any way that suggests the licensor endorses you or your use. You may not use the material for commercial purposes. If you remix, transform, or build upon the material, you must distribute your contributions under the same license as the original. You may not apply legal terms or technological measures that legally restrict others from doing anything the license permits. For more information, see: </a:t>
            </a:r>
          </a:p>
          <a:p>
            <a:pPr marL="45720" indent="0">
              <a:buNone/>
            </a:pPr>
            <a:r>
              <a:rPr lang="en-US" dirty="0">
                <a:latin typeface="Calibri" panose="020F0502020204030204" pitchFamily="34" charset="0"/>
                <a:cs typeface="Calibri" panose="020F0502020204030204" pitchFamily="34" charset="0"/>
              </a:rPr>
              <a:t>https://creativecommons.org/licenses/by-nc-sa/4.0/legalcode </a:t>
            </a:r>
          </a:p>
          <a:p>
            <a:pPr marL="45720" indent="0">
              <a:buNone/>
            </a:pPr>
            <a:r>
              <a:rPr lang="en-US" dirty="0">
                <a:latin typeface="Calibri" panose="020F0502020204030204" pitchFamily="34" charset="0"/>
                <a:cs typeface="Calibri" panose="020F0502020204030204" pitchFamily="34" charset="0"/>
              </a:rPr>
              <a:t>Enabling Education Network 2017</a:t>
            </a:r>
          </a:p>
          <a:p>
            <a:pPr marL="45720" indent="0" algn="ctr">
              <a:buNone/>
            </a:pPr>
            <a:r>
              <a:rPr lang="en-US" sz="3000" b="1" dirty="0">
                <a:latin typeface="Calibri" panose="020F0502020204030204" pitchFamily="34" charset="0"/>
                <a:cs typeface="Calibri" panose="020F0502020204030204" pitchFamily="34" charset="0"/>
              </a:rPr>
              <a:t>www.eenet.org.uk</a:t>
            </a:r>
            <a:endParaRPr lang="en-GB" sz="3000" b="1" dirty="0">
              <a:latin typeface="Calibri" panose="020F0502020204030204" pitchFamily="34" charset="0"/>
              <a:cs typeface="Calibri" panose="020F0502020204030204" pitchFamily="34" charset="0"/>
            </a:endParaRPr>
          </a:p>
        </p:txBody>
      </p:sp>
      <p:pic>
        <p:nvPicPr>
          <p:cNvPr id="5" name="Picture 4" descr="A close up of a sign&#10;&#10;Description generated with very high confidence">
            <a:extLst>
              <a:ext uri="{FF2B5EF4-FFF2-40B4-BE49-F238E27FC236}">
                <a16:creationId xmlns:a16="http://schemas.microsoft.com/office/drawing/2014/main" id="{ED55E158-E346-41A7-8473-28F488ED05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479" y="5600700"/>
            <a:ext cx="1143000" cy="1143000"/>
          </a:xfrm>
          <a:prstGeom prst="rect">
            <a:avLst/>
          </a:prstGeom>
        </p:spPr>
      </p:pic>
    </p:spTree>
    <p:extLst>
      <p:ext uri="{BB962C8B-B14F-4D97-AF65-F5344CB8AC3E}">
        <p14:creationId xmlns:p14="http://schemas.microsoft.com/office/powerpoint/2010/main" val="18078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8840" y="0"/>
            <a:ext cx="10272040" cy="1233424"/>
          </a:xfrm>
        </p:spPr>
        <p:txBody>
          <a:bodyPr>
            <a:normAutofit/>
          </a:bodyPr>
          <a:lstStyle/>
          <a:p>
            <a:r>
              <a:rPr lang="en-GB" sz="4000" b="1" dirty="0"/>
              <a:t>What is this resource?</a:t>
            </a:r>
            <a:endParaRPr lang="en-GB" sz="4000" dirty="0"/>
          </a:p>
        </p:txBody>
      </p:sp>
      <p:sp>
        <p:nvSpPr>
          <p:cNvPr id="14" name="Content Placeholder 2"/>
          <p:cNvSpPr>
            <a:spLocks noGrp="1"/>
          </p:cNvSpPr>
          <p:nvPr>
            <p:ph idx="1"/>
          </p:nvPr>
        </p:nvSpPr>
        <p:spPr>
          <a:xfrm>
            <a:off x="578840" y="1448946"/>
            <a:ext cx="11056690" cy="4127627"/>
          </a:xfrm>
        </p:spPr>
        <p:txBody>
          <a:bodyPr>
            <a:normAutofit/>
          </a:bodyPr>
          <a:lstStyle/>
          <a:p>
            <a:pPr lvl="0"/>
            <a:r>
              <a:rPr lang="en-GB" sz="2600" dirty="0">
                <a:latin typeface="Calibri" panose="020F0502020204030204" pitchFamily="34" charset="0"/>
                <a:cs typeface="Calibri" panose="020F0502020204030204" pitchFamily="34" charset="0"/>
              </a:rPr>
              <a:t>This resource contains </a:t>
            </a:r>
            <a:r>
              <a:rPr lang="en-GB" sz="2600" b="1" dirty="0">
                <a:latin typeface="Calibri" panose="020F0502020204030204" pitchFamily="34" charset="0"/>
                <a:cs typeface="Calibri" panose="020F0502020204030204" pitchFamily="34" charset="0"/>
              </a:rPr>
              <a:t>10 short videos</a:t>
            </a:r>
            <a:r>
              <a:rPr lang="en-GB" sz="2600" dirty="0">
                <a:latin typeface="Calibri" panose="020F0502020204030204" pitchFamily="34" charset="0"/>
                <a:cs typeface="Calibri" panose="020F0502020204030204" pitchFamily="34" charset="0"/>
              </a:rPr>
              <a:t>,</a:t>
            </a:r>
            <a:r>
              <a:rPr lang="en-GB" sz="2600" b="1" dirty="0">
                <a:latin typeface="Calibri" panose="020F0502020204030204" pitchFamily="34" charset="0"/>
                <a:cs typeface="Calibri" panose="020F0502020204030204" pitchFamily="34" charset="0"/>
              </a:rPr>
              <a:t> </a:t>
            </a:r>
            <a:r>
              <a:rPr lang="en-GB" sz="2600" dirty="0">
                <a:latin typeface="Calibri" panose="020F0502020204030204" pitchFamily="34" charset="0"/>
                <a:cs typeface="Calibri" panose="020F0502020204030204" pitchFamily="34" charset="0"/>
              </a:rPr>
              <a:t>plus</a:t>
            </a:r>
            <a:r>
              <a:rPr lang="en-GB" sz="2600" b="1" dirty="0">
                <a:latin typeface="Calibri" panose="020F0502020204030204" pitchFamily="34" charset="0"/>
                <a:cs typeface="Calibri" panose="020F0502020204030204" pitchFamily="34" charset="0"/>
              </a:rPr>
              <a:t> guidance manuals for trainers</a:t>
            </a:r>
            <a:r>
              <a:rPr lang="en-GB" sz="2600" dirty="0">
                <a:latin typeface="Calibri" panose="020F0502020204030204" pitchFamily="34" charset="0"/>
                <a:cs typeface="Calibri" panose="020F0502020204030204" pitchFamily="34" charset="0"/>
              </a:rPr>
              <a:t>. </a:t>
            </a:r>
          </a:p>
          <a:p>
            <a:pPr lvl="0"/>
            <a:r>
              <a:rPr lang="en-GB" sz="2600" dirty="0">
                <a:latin typeface="Calibri" panose="020F0502020204030204" pitchFamily="34" charset="0"/>
                <a:cs typeface="Calibri" panose="020F0502020204030204" pitchFamily="34" charset="0"/>
              </a:rPr>
              <a:t>The videos show some of the ways in which learners can be included or excluded during a typical school day, and provide ideas for simple steps teachers can take to improve inclusion. </a:t>
            </a:r>
          </a:p>
          <a:p>
            <a:pPr lvl="0"/>
            <a:r>
              <a:rPr lang="en-GB" sz="2600" dirty="0">
                <a:latin typeface="Calibri" panose="020F0502020204030204" pitchFamily="34" charset="0"/>
                <a:cs typeface="Calibri" panose="020F0502020204030204" pitchFamily="34" charset="0"/>
              </a:rPr>
              <a:t>The manuals provide trainers with lots of ideas for workshop activities to help teachers build the skills and confidence to become more inclusive and less exclusive.</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95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What is different about this resource?</a:t>
            </a:r>
            <a:endParaRPr lang="en-GB" sz="4400" dirty="0"/>
          </a:p>
        </p:txBody>
      </p:sp>
      <p:sp>
        <p:nvSpPr>
          <p:cNvPr id="14" name="Content Placeholder 2"/>
          <p:cNvSpPr>
            <a:spLocks noGrp="1"/>
          </p:cNvSpPr>
          <p:nvPr>
            <p:ph idx="1"/>
          </p:nvPr>
        </p:nvSpPr>
        <p:spPr>
          <a:xfrm>
            <a:off x="570451" y="1365186"/>
            <a:ext cx="10854575" cy="4127627"/>
          </a:xfrm>
        </p:spPr>
        <p:txBody>
          <a:bodyPr>
            <a:normAutofit/>
          </a:bodyPr>
          <a:lstStyle/>
          <a:p>
            <a:pPr lvl="0"/>
            <a:r>
              <a:rPr lang="en-GB" sz="2600" dirty="0">
                <a:latin typeface="Calibri" panose="020F0502020204030204" pitchFamily="34" charset="0"/>
                <a:cs typeface="Calibri" panose="020F0502020204030204" pitchFamily="34" charset="0"/>
              </a:rPr>
              <a:t>There are lots of training manuals on inclusive education. Many are good quality but very theoretical. </a:t>
            </a:r>
          </a:p>
          <a:p>
            <a:pPr lvl="0"/>
            <a:r>
              <a:rPr lang="en-GB" sz="2600" dirty="0">
                <a:latin typeface="Calibri" panose="020F0502020204030204" pitchFamily="34" charset="0"/>
                <a:cs typeface="Calibri" panose="020F0502020204030204" pitchFamily="34" charset="0"/>
              </a:rPr>
              <a:t>There are also lots of videos available online about inclusive education. Many feature project promotion and fundraising messages, rather than practical teacher training, or discuss inclusive education in wealthy countries.</a:t>
            </a:r>
          </a:p>
          <a:p>
            <a:pPr marL="45720" lvl="0" indent="0">
              <a:buNone/>
            </a:pPr>
            <a:endParaRPr lang="en-GB" sz="1800" dirty="0">
              <a:latin typeface="Calibri" panose="020F0502020204030204" pitchFamily="34" charset="0"/>
              <a:cs typeface="Calibri" panose="020F0502020204030204" pitchFamily="34" charset="0"/>
            </a:endParaRPr>
          </a:p>
          <a:p>
            <a:pPr marL="801688" lvl="1" indent="-436563">
              <a:buFont typeface="Wingdings 2" panose="05020102010507070707" pitchFamily="18" charset="2"/>
              <a:buChar char="P"/>
            </a:pPr>
            <a:r>
              <a:rPr lang="en-GB" sz="2600" b="1" dirty="0">
                <a:latin typeface="Calibri" panose="020F0502020204030204" pitchFamily="34" charset="0"/>
                <a:cs typeface="Calibri" panose="020F0502020204030204" pitchFamily="34" charset="0"/>
              </a:rPr>
              <a:t>EENET’s video-based training resource fills an important gap, offering a more practical and real-life view of inclusive education in resource-limited contexts.</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5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What is different about this resource?</a:t>
            </a:r>
            <a:endParaRPr lang="en-GB" sz="4400" dirty="0"/>
          </a:p>
        </p:txBody>
      </p:sp>
      <p:sp>
        <p:nvSpPr>
          <p:cNvPr id="14" name="Content Placeholder 2"/>
          <p:cNvSpPr>
            <a:spLocks noGrp="1"/>
          </p:cNvSpPr>
          <p:nvPr>
            <p:ph idx="1"/>
          </p:nvPr>
        </p:nvSpPr>
        <p:spPr>
          <a:xfrm>
            <a:off x="596397" y="1448946"/>
            <a:ext cx="10854575" cy="4127627"/>
          </a:xfrm>
        </p:spPr>
        <p:txBody>
          <a:bodyPr>
            <a:normAutofit/>
          </a:bodyPr>
          <a:lstStyle/>
          <a:p>
            <a:pPr lvl="0"/>
            <a:r>
              <a:rPr lang="en-GB" sz="2600" dirty="0">
                <a:latin typeface="Calibri" panose="020F0502020204030204" pitchFamily="34" charset="0"/>
                <a:cs typeface="Calibri" panose="020F0502020204030204" pitchFamily="34" charset="0"/>
              </a:rPr>
              <a:t>The structure of EENET’s resource is different. Many trainings follow a fixed formula: first discussing concepts and definitions, then the legal basis for inclusive education, and then the ways to implement it.</a:t>
            </a:r>
          </a:p>
          <a:p>
            <a:pPr lvl="0"/>
            <a:endParaRPr lang="en-GB" sz="1600" dirty="0">
              <a:latin typeface="Calibri" panose="020F0502020204030204" pitchFamily="34" charset="0"/>
              <a:cs typeface="Calibri" panose="020F0502020204030204" pitchFamily="34" charset="0"/>
            </a:endParaRPr>
          </a:p>
          <a:p>
            <a:pPr marL="801688" lvl="1" indent="-436563">
              <a:buFont typeface="Wingdings 2" panose="05020102010507070707" pitchFamily="18" charset="2"/>
              <a:buChar char="P"/>
            </a:pPr>
            <a:r>
              <a:rPr lang="en-GB" sz="2600" b="1" dirty="0">
                <a:latin typeface="Calibri" panose="020F0502020204030204" pitchFamily="34" charset="0"/>
                <a:cs typeface="Calibri" panose="020F0502020204030204" pitchFamily="34" charset="0"/>
              </a:rPr>
              <a:t>EENET’s training resource has a different format. The content of our training follows the timeline of ‘a typical day’: what happens before school and the journey to school, what happens at school and after school. Within this timeline the resource covers essential concepts, policy issues and practical implementation ideas – but in an engaging and real-life format.</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01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What topics does the resource cover?</a:t>
            </a:r>
            <a:endParaRPr lang="en-GB" sz="4400" dirty="0"/>
          </a:p>
        </p:txBody>
      </p:sp>
      <p:sp>
        <p:nvSpPr>
          <p:cNvPr id="14" name="Content Placeholder 2"/>
          <p:cNvSpPr>
            <a:spLocks noGrp="1"/>
          </p:cNvSpPr>
          <p:nvPr>
            <p:ph idx="1"/>
          </p:nvPr>
        </p:nvSpPr>
        <p:spPr>
          <a:xfrm>
            <a:off x="570451" y="1365186"/>
            <a:ext cx="11075209" cy="4127627"/>
          </a:xfrm>
        </p:spPr>
        <p:txBody>
          <a:bodyPr>
            <a:normAutofit/>
          </a:bodyPr>
          <a:lstStyle/>
          <a:p>
            <a:pPr marL="560070" lvl="0" indent="-514350">
              <a:buFont typeface="+mj-lt"/>
              <a:buAutoNum type="arabicPeriod"/>
            </a:pPr>
            <a:r>
              <a:rPr lang="en-GB" sz="2600" b="1" dirty="0">
                <a:latin typeface="Calibri" panose="020F0502020204030204" pitchFamily="34" charset="0"/>
                <a:cs typeface="Calibri" panose="020F0502020204030204" pitchFamily="34" charset="0"/>
              </a:rPr>
              <a:t>Before school </a:t>
            </a:r>
            <a:r>
              <a:rPr lang="en-GB" sz="2600" dirty="0">
                <a:latin typeface="Calibri" panose="020F0502020204030204" pitchFamily="34" charset="0"/>
                <a:cs typeface="Calibri" panose="020F0502020204030204" pitchFamily="34" charset="0"/>
              </a:rPr>
              <a:t>– this looks at factors at home that impact on children’s attendance or participation in school, such as whether they do chores or eat breakfast. It suggests simple actions that teachers can take.</a:t>
            </a:r>
          </a:p>
          <a:p>
            <a:pPr marL="560070" lvl="0" indent="-514350">
              <a:buFont typeface="+mj-lt"/>
              <a:buAutoNum type="arabicPeriod"/>
            </a:pPr>
            <a:r>
              <a:rPr lang="en-GB" sz="2600" b="1" dirty="0">
                <a:latin typeface="Calibri" panose="020F0502020204030204" pitchFamily="34" charset="0"/>
                <a:cs typeface="Calibri" panose="020F0502020204030204" pitchFamily="34" charset="0"/>
              </a:rPr>
              <a:t>Getting to school </a:t>
            </a:r>
            <a:r>
              <a:rPr lang="en-GB" sz="2600" dirty="0">
                <a:latin typeface="Calibri" panose="020F0502020204030204" pitchFamily="34" charset="0"/>
                <a:cs typeface="Calibri" panose="020F0502020204030204" pitchFamily="34" charset="0"/>
              </a:rPr>
              <a:t>– this looks at the journey to school, the ways in which this can cause exclusion, and ideas for how to address this.</a:t>
            </a:r>
          </a:p>
          <a:p>
            <a:pPr marL="560070" lvl="0" indent="-514350">
              <a:buFont typeface="+mj-lt"/>
              <a:buAutoNum type="arabicPeriod"/>
            </a:pPr>
            <a:r>
              <a:rPr lang="en-GB" sz="2600" b="1" dirty="0">
                <a:latin typeface="Calibri" panose="020F0502020204030204" pitchFamily="34" charset="0"/>
                <a:cs typeface="Calibri" panose="020F0502020204030204" pitchFamily="34" charset="0"/>
              </a:rPr>
              <a:t>Arriving at school </a:t>
            </a:r>
            <a:r>
              <a:rPr lang="en-GB" sz="2600" dirty="0">
                <a:latin typeface="Calibri" panose="020F0502020204030204" pitchFamily="34" charset="0"/>
                <a:cs typeface="Calibri" panose="020F0502020204030204" pitchFamily="34" charset="0"/>
              </a:rPr>
              <a:t>– this looks at how schools make children feel welcome or unwelcome, and what teachers can do to improve this.</a:t>
            </a:r>
          </a:p>
          <a:p>
            <a:pPr lvl="0"/>
            <a:endParaRPr lang="en-GB" sz="2600" dirty="0">
              <a:latin typeface="Calibri" panose="020F0502020204030204" pitchFamily="34" charset="0"/>
              <a:cs typeface="Calibri" panose="020F0502020204030204" pitchFamily="34" charset="0"/>
            </a:endParaRP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1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What topics does the resource cover?</a:t>
            </a:r>
            <a:endParaRPr lang="en-GB" sz="4400" dirty="0"/>
          </a:p>
        </p:txBody>
      </p:sp>
      <p:sp>
        <p:nvSpPr>
          <p:cNvPr id="14" name="Content Placeholder 2"/>
          <p:cNvSpPr>
            <a:spLocks noGrp="1"/>
          </p:cNvSpPr>
          <p:nvPr>
            <p:ph idx="1"/>
          </p:nvPr>
        </p:nvSpPr>
        <p:spPr>
          <a:xfrm>
            <a:off x="570451" y="1365186"/>
            <a:ext cx="11075209" cy="4127627"/>
          </a:xfrm>
        </p:spPr>
        <p:txBody>
          <a:bodyPr>
            <a:normAutofit/>
          </a:bodyPr>
          <a:lstStyle/>
          <a:p>
            <a:pPr marL="502920" lvl="0" indent="-457200">
              <a:buFont typeface="+mj-lt"/>
              <a:buAutoNum type="arabicPeriod" startAt="4"/>
            </a:pPr>
            <a:r>
              <a:rPr lang="en-GB" sz="2600" b="1" dirty="0">
                <a:latin typeface="Calibri" panose="020F0502020204030204" pitchFamily="34" charset="0"/>
                <a:cs typeface="Calibri" panose="020F0502020204030204" pitchFamily="34" charset="0"/>
              </a:rPr>
              <a:t>Preparing lessons </a:t>
            </a:r>
            <a:r>
              <a:rPr lang="en-GB" sz="2600" dirty="0">
                <a:latin typeface="Calibri" panose="020F0502020204030204" pitchFamily="34" charset="0"/>
                <a:cs typeface="Calibri" panose="020F0502020204030204" pitchFamily="34" charset="0"/>
              </a:rPr>
              <a:t>– this looks at simple steps teachers can take to ensure they prepare well so that all learners join in and learn.</a:t>
            </a:r>
          </a:p>
          <a:p>
            <a:pPr marL="502920" lvl="0" indent="-457200">
              <a:buFont typeface="+mj-lt"/>
              <a:buAutoNum type="arabicPeriod" startAt="4"/>
            </a:pPr>
            <a:r>
              <a:rPr lang="en-GB" sz="2600" b="1" dirty="0">
                <a:latin typeface="Calibri" panose="020F0502020204030204" pitchFamily="34" charset="0"/>
                <a:cs typeface="Calibri" panose="020F0502020204030204" pitchFamily="34" charset="0"/>
              </a:rPr>
              <a:t>Improving the learning environment </a:t>
            </a:r>
            <a:r>
              <a:rPr lang="en-GB" sz="2600" dirty="0">
                <a:latin typeface="Calibri" panose="020F0502020204030204" pitchFamily="34" charset="0"/>
                <a:cs typeface="Calibri" panose="020F0502020204030204" pitchFamily="34" charset="0"/>
              </a:rPr>
              <a:t>– this looks at simple, low- or no-cost steps teachers can take to improve the accessibility and comfort of the classroom and school environment.</a:t>
            </a:r>
          </a:p>
          <a:p>
            <a:pPr marL="502920" lvl="0" indent="-457200">
              <a:buFont typeface="+mj-lt"/>
              <a:buAutoNum type="arabicPeriod" startAt="4"/>
            </a:pPr>
            <a:r>
              <a:rPr lang="en-GB" sz="2600" b="1" dirty="0">
                <a:latin typeface="Calibri" panose="020F0502020204030204" pitchFamily="34" charset="0"/>
                <a:cs typeface="Calibri" panose="020F0502020204030204" pitchFamily="34" charset="0"/>
              </a:rPr>
              <a:t>Understanding learners and their needs </a:t>
            </a:r>
            <a:r>
              <a:rPr lang="en-GB" sz="2600" dirty="0">
                <a:latin typeface="Calibri" panose="020F0502020204030204" pitchFamily="34" charset="0"/>
                <a:cs typeface="Calibri" panose="020F0502020204030204" pitchFamily="34" charset="0"/>
              </a:rPr>
              <a:t>– this looks at how teachers can find out more about their learners and what they are good at or need help with.</a:t>
            </a:r>
          </a:p>
          <a:p>
            <a:pPr marL="45720" lvl="0" indent="0">
              <a:buNone/>
            </a:pPr>
            <a:endParaRPr lang="en-GB" sz="2600" dirty="0">
              <a:latin typeface="Calibri" panose="020F0502020204030204" pitchFamily="34" charset="0"/>
              <a:cs typeface="Calibri" panose="020F0502020204030204" pitchFamily="34" charset="0"/>
            </a:endParaRP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0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What topics does the resource cover?</a:t>
            </a:r>
            <a:endParaRPr lang="en-GB" sz="4400" dirty="0"/>
          </a:p>
        </p:txBody>
      </p:sp>
      <p:sp>
        <p:nvSpPr>
          <p:cNvPr id="14" name="Content Placeholder 2"/>
          <p:cNvSpPr>
            <a:spLocks noGrp="1"/>
          </p:cNvSpPr>
          <p:nvPr>
            <p:ph idx="1"/>
          </p:nvPr>
        </p:nvSpPr>
        <p:spPr>
          <a:xfrm>
            <a:off x="570451" y="1442824"/>
            <a:ext cx="11075209" cy="4127627"/>
          </a:xfrm>
        </p:spPr>
        <p:txBody>
          <a:bodyPr>
            <a:normAutofit/>
          </a:bodyPr>
          <a:lstStyle/>
          <a:p>
            <a:pPr marL="560070" lvl="0" indent="-514350">
              <a:buFont typeface="+mj-lt"/>
              <a:buAutoNum type="arabicPeriod" startAt="7"/>
            </a:pPr>
            <a:r>
              <a:rPr lang="en-GB" sz="2600" b="1" dirty="0">
                <a:latin typeface="Calibri" panose="020F0502020204030204" pitchFamily="34" charset="0"/>
                <a:cs typeface="Calibri" panose="020F0502020204030204" pitchFamily="34" charset="0"/>
              </a:rPr>
              <a:t>Teaching and learning </a:t>
            </a:r>
            <a:r>
              <a:rPr lang="en-GB" sz="2600" dirty="0">
                <a:latin typeface="Calibri" panose="020F0502020204030204" pitchFamily="34" charset="0"/>
                <a:cs typeface="Calibri" panose="020F0502020204030204" pitchFamily="34" charset="0"/>
              </a:rPr>
              <a:t>– this looks at simple approaches teachers can use in the classroom to make their lessons more learner-centred and inclusive.</a:t>
            </a:r>
          </a:p>
          <a:p>
            <a:pPr marL="560070" lvl="0" indent="-514350">
              <a:buFont typeface="+mj-lt"/>
              <a:buAutoNum type="arabicPeriod" startAt="7"/>
            </a:pPr>
            <a:r>
              <a:rPr lang="en-GB" sz="2600" b="1" dirty="0">
                <a:latin typeface="Calibri" panose="020F0502020204030204" pitchFamily="34" charset="0"/>
                <a:cs typeface="Calibri" panose="020F0502020204030204" pitchFamily="34" charset="0"/>
              </a:rPr>
              <a:t>Break times </a:t>
            </a:r>
            <a:r>
              <a:rPr lang="en-GB" sz="2600" dirty="0">
                <a:latin typeface="Calibri" panose="020F0502020204030204" pitchFamily="34" charset="0"/>
                <a:cs typeface="Calibri" panose="020F0502020204030204" pitchFamily="34" charset="0"/>
              </a:rPr>
              <a:t>– this looks at periods when learners are not in class, which can still impact on their presence, participation and achievement in school.</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24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What topics does the resource cover?</a:t>
            </a:r>
            <a:endParaRPr lang="en-GB" sz="4400" dirty="0"/>
          </a:p>
        </p:txBody>
      </p:sp>
      <p:sp>
        <p:nvSpPr>
          <p:cNvPr id="14" name="Content Placeholder 2"/>
          <p:cNvSpPr>
            <a:spLocks noGrp="1"/>
          </p:cNvSpPr>
          <p:nvPr>
            <p:ph idx="1"/>
          </p:nvPr>
        </p:nvSpPr>
        <p:spPr>
          <a:xfrm>
            <a:off x="570451" y="1442824"/>
            <a:ext cx="11075209" cy="4127627"/>
          </a:xfrm>
        </p:spPr>
        <p:txBody>
          <a:bodyPr>
            <a:normAutofit/>
          </a:bodyPr>
          <a:lstStyle/>
          <a:p>
            <a:pPr marL="560070" lvl="0" indent="-514350">
              <a:buFont typeface="+mj-lt"/>
              <a:buAutoNum type="arabicPeriod" startAt="9"/>
            </a:pPr>
            <a:r>
              <a:rPr lang="en-GB" sz="2600" b="1" dirty="0">
                <a:latin typeface="Calibri" panose="020F0502020204030204" pitchFamily="34" charset="0"/>
                <a:cs typeface="Calibri" panose="020F0502020204030204" pitchFamily="34" charset="0"/>
              </a:rPr>
              <a:t>Sport and exercise </a:t>
            </a:r>
            <a:r>
              <a:rPr lang="en-GB" sz="2600" dirty="0">
                <a:latin typeface="Calibri" panose="020F0502020204030204" pitchFamily="34" charset="0"/>
                <a:cs typeface="Calibri" panose="020F0502020204030204" pitchFamily="34" charset="0"/>
              </a:rPr>
              <a:t>– this looks at how these non-academic activities can help learners feel included and help with academic learning.</a:t>
            </a:r>
          </a:p>
          <a:p>
            <a:pPr marL="560070" lvl="0" indent="-514350">
              <a:buFont typeface="+mj-lt"/>
              <a:buAutoNum type="arabicPeriod" startAt="9"/>
            </a:pPr>
            <a:r>
              <a:rPr lang="en-GB" sz="2600" b="1" dirty="0">
                <a:latin typeface="Calibri" panose="020F0502020204030204" pitchFamily="34" charset="0"/>
                <a:cs typeface="Calibri" panose="020F0502020204030204" pitchFamily="34" charset="0"/>
              </a:rPr>
              <a:t>After school/homework </a:t>
            </a:r>
            <a:r>
              <a:rPr lang="en-GB" sz="2600" dirty="0">
                <a:latin typeface="Calibri" panose="020F0502020204030204" pitchFamily="34" charset="0"/>
                <a:cs typeface="Calibri" panose="020F0502020204030204" pitchFamily="34" charset="0"/>
              </a:rPr>
              <a:t>– this looks at the controversial issue of homework, which can be problematic for many learners, and how to ensure that homework does not lead to exclusion for any learners.</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51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70451" y="0"/>
            <a:ext cx="10645630" cy="1233424"/>
          </a:xfrm>
        </p:spPr>
        <p:txBody>
          <a:bodyPr>
            <a:normAutofit/>
          </a:bodyPr>
          <a:lstStyle/>
          <a:p>
            <a:r>
              <a:rPr lang="en-GB" sz="4400" b="1" dirty="0"/>
              <a:t>Who can use the resource?</a:t>
            </a:r>
            <a:endParaRPr lang="en-GB" sz="4400" dirty="0"/>
          </a:p>
        </p:txBody>
      </p:sp>
      <p:sp>
        <p:nvSpPr>
          <p:cNvPr id="14" name="Content Placeholder 2"/>
          <p:cNvSpPr>
            <a:spLocks noGrp="1"/>
          </p:cNvSpPr>
          <p:nvPr>
            <p:ph idx="1"/>
          </p:nvPr>
        </p:nvSpPr>
        <p:spPr>
          <a:xfrm>
            <a:off x="596397" y="1448946"/>
            <a:ext cx="10854575" cy="4127627"/>
          </a:xfrm>
        </p:spPr>
        <p:txBody>
          <a:bodyPr>
            <a:normAutofit/>
          </a:bodyPr>
          <a:lstStyle/>
          <a:p>
            <a:pPr lvl="0"/>
            <a:r>
              <a:rPr lang="en-GB" sz="2600" dirty="0">
                <a:latin typeface="Calibri" panose="020F0502020204030204" pitchFamily="34" charset="0"/>
                <a:cs typeface="Calibri" panose="020F0502020204030204" pitchFamily="34" charset="0"/>
              </a:rPr>
              <a:t>The training package can be used by </a:t>
            </a:r>
            <a:r>
              <a:rPr lang="en-GB" sz="2600" b="1" dirty="0">
                <a:latin typeface="Calibri" panose="020F0502020204030204" pitchFamily="34" charset="0"/>
                <a:cs typeface="Calibri" panose="020F0502020204030204" pitchFamily="34" charset="0"/>
              </a:rPr>
              <a:t>trainers</a:t>
            </a:r>
            <a:r>
              <a:rPr lang="en-GB" sz="2600" dirty="0">
                <a:latin typeface="Calibri" panose="020F0502020204030204" pitchFamily="34" charset="0"/>
                <a:cs typeface="Calibri" panose="020F0502020204030204" pitchFamily="34" charset="0"/>
              </a:rPr>
              <a:t> as part of a structured training course for teachers and other educators.</a:t>
            </a:r>
          </a:p>
          <a:p>
            <a:pPr lvl="0"/>
            <a:r>
              <a:rPr lang="en-GB" sz="2600" dirty="0">
                <a:latin typeface="Calibri" panose="020F0502020204030204" pitchFamily="34" charset="0"/>
                <a:cs typeface="Calibri" panose="020F0502020204030204" pitchFamily="34" charset="0"/>
              </a:rPr>
              <a:t>The videos can also be used by individual teachers for </a:t>
            </a:r>
            <a:r>
              <a:rPr lang="en-GB" sz="2600" b="1" dirty="0">
                <a:latin typeface="Calibri" panose="020F0502020204030204" pitchFamily="34" charset="0"/>
                <a:cs typeface="Calibri" panose="020F0502020204030204" pitchFamily="34" charset="0"/>
              </a:rPr>
              <a:t>self-study</a:t>
            </a:r>
            <a:r>
              <a:rPr lang="en-GB" sz="2600" dirty="0">
                <a:latin typeface="Calibri" panose="020F0502020204030204" pitchFamily="34" charset="0"/>
                <a:cs typeface="Calibri" panose="020F0502020204030204" pitchFamily="34" charset="0"/>
              </a:rPr>
              <a:t>.</a:t>
            </a:r>
          </a:p>
        </p:txBody>
      </p:sp>
      <p:pic>
        <p:nvPicPr>
          <p:cNvPr id="3" name="Picture 2" descr="A group of people standing on top of a dirt field&#10;&#10;Description generated with very high confidence">
            <a:extLst>
              <a:ext uri="{FF2B5EF4-FFF2-40B4-BE49-F238E27FC236}">
                <a16:creationId xmlns:a16="http://schemas.microsoft.com/office/drawing/2014/main" id="{E98B36CF-FC2D-4DA8-A9A8-03ECE556D0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15" b="48868"/>
          <a:stretch/>
        </p:blipFill>
        <p:spPr>
          <a:xfrm>
            <a:off x="0" y="5385731"/>
            <a:ext cx="3918438" cy="1157681"/>
          </a:xfrm>
          <a:prstGeom prst="rect">
            <a:avLst/>
          </a:prstGeom>
        </p:spPr>
      </p:pic>
      <p:pic>
        <p:nvPicPr>
          <p:cNvPr id="6" name="Picture 5" descr="A group of people in a room&#10;&#10;Description generated with very high confidence">
            <a:extLst>
              <a:ext uri="{FF2B5EF4-FFF2-40B4-BE49-F238E27FC236}">
                <a16:creationId xmlns:a16="http://schemas.microsoft.com/office/drawing/2014/main" id="{CD140E18-BAB1-448F-ABB9-BC6C9A6B9E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156" b="16575"/>
          <a:stretch/>
        </p:blipFill>
        <p:spPr>
          <a:xfrm>
            <a:off x="3918438" y="5385978"/>
            <a:ext cx="3656821" cy="1157434"/>
          </a:xfrm>
          <a:prstGeom prst="rect">
            <a:avLst/>
          </a:prstGeom>
        </p:spPr>
      </p:pic>
      <p:pic>
        <p:nvPicPr>
          <p:cNvPr id="8" name="Picture 7" descr="A picture containing person, table, child, indoor&#10;&#10;Description generated with very high confidence">
            <a:extLst>
              <a:ext uri="{FF2B5EF4-FFF2-40B4-BE49-F238E27FC236}">
                <a16:creationId xmlns:a16="http://schemas.microsoft.com/office/drawing/2014/main" id="{9BCA190A-CC70-49A6-ACC1-F6B858AA33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584" b="35622"/>
          <a:stretch/>
        </p:blipFill>
        <p:spPr>
          <a:xfrm>
            <a:off x="7575259" y="5380180"/>
            <a:ext cx="4616741" cy="1163232"/>
          </a:xfrm>
          <a:prstGeom prst="rect">
            <a:avLst/>
          </a:prstGeom>
        </p:spPr>
      </p:pic>
      <p:cxnSp>
        <p:nvCxnSpPr>
          <p:cNvPr id="10" name="Straight Connector 9">
            <a:extLst>
              <a:ext uri="{FF2B5EF4-FFF2-40B4-BE49-F238E27FC236}">
                <a16:creationId xmlns:a16="http://schemas.microsoft.com/office/drawing/2014/main" id="{1725C25B-5596-4A5B-9857-B2369FDE20A2}"/>
              </a:ext>
            </a:extLst>
          </p:cNvPr>
          <p:cNvCxnSpPr/>
          <p:nvPr/>
        </p:nvCxnSpPr>
        <p:spPr>
          <a:xfrm>
            <a:off x="3918438" y="5380180"/>
            <a:ext cx="0"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DBEA476-B92B-4D49-AACE-976C8B78362C}"/>
              </a:ext>
            </a:extLst>
          </p:cNvPr>
          <p:cNvCxnSpPr>
            <a:cxnSpLocks/>
          </p:cNvCxnSpPr>
          <p:nvPr/>
        </p:nvCxnSpPr>
        <p:spPr>
          <a:xfrm>
            <a:off x="7575259" y="5380180"/>
            <a:ext cx="2177" cy="11632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292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084.potx" id="{22E7A37F-2161-4E4B-A340-BF7CA314E3E5}" vid="{F2416EA9-E215-4704-9EB2-B7658E7031A3}"/>
    </a:ext>
  </a:extLst>
</a:theme>
</file>

<file path=ppt/theme/theme2.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 Design 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 banded nature presentation with mountain sunrise photo (widescreen)</Template>
  <TotalTime>153</TotalTime>
  <Words>1446</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Corbel</vt:lpstr>
      <vt:lpstr>Euphemia</vt:lpstr>
      <vt:lpstr>Wingdings</vt:lpstr>
      <vt:lpstr>Wingdings 2</vt:lpstr>
      <vt:lpstr>Banded Design Blue 16x9</vt:lpstr>
      <vt:lpstr>“An Inclusive Day: Building foundations for learner-centred, inclusive education” </vt:lpstr>
      <vt:lpstr>What is this resource?</vt:lpstr>
      <vt:lpstr>What is different about this resource?</vt:lpstr>
      <vt:lpstr>What is different about this resource?</vt:lpstr>
      <vt:lpstr>What topics does the resource cover?</vt:lpstr>
      <vt:lpstr>What topics does the resource cover?</vt:lpstr>
      <vt:lpstr>What topics does the resource cover?</vt:lpstr>
      <vt:lpstr>What topics does the resource cover?</vt:lpstr>
      <vt:lpstr>Who can use the resource?</vt:lpstr>
      <vt:lpstr>What languages are available?</vt:lpstr>
      <vt:lpstr>How long does the training take?</vt:lpstr>
      <vt:lpstr>How complex is the training?</vt:lpstr>
      <vt:lpstr>What types of activities are involved?</vt:lpstr>
      <vt:lpstr>Where did we film the videos?</vt:lpstr>
      <vt:lpstr>How have other people used the resource?</vt:lpstr>
      <vt:lpstr>How can I get help with using the resource?</vt:lpstr>
      <vt:lpstr>Where can I get the video training resource?</vt:lpstr>
      <vt:lpstr>“An Inclusive Day: Building foundations for learner-centred, inclusive education”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Inclusive Day: Building foundations for learner-centred, inclusive education”</dc:title>
  <dc:creator>Ingrid Lewis</dc:creator>
  <cp:lastModifiedBy>Ingrid Lewis</cp:lastModifiedBy>
  <cp:revision>26</cp:revision>
  <dcterms:created xsi:type="dcterms:W3CDTF">2018-05-02T14:36:06Z</dcterms:created>
  <dcterms:modified xsi:type="dcterms:W3CDTF">2018-08-09T15:48:33Z</dcterms:modified>
</cp:coreProperties>
</file>